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6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32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97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22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10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41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70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3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99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0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33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14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C6D6C-B391-4FD6-A03D-E6EAA111694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28210-136C-42C2-80A0-86177C4A2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78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941" y="0"/>
            <a:ext cx="2250600" cy="22506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291840" y="67796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17474" y="32395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5848" y="2245043"/>
            <a:ext cx="199347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u="sng" dirty="0" smtClean="0">
                <a:latin typeface="+mj-ea"/>
                <a:ea typeface="+mj-ea"/>
              </a:rPr>
              <a:t>開催時間</a:t>
            </a:r>
            <a:endParaRPr lang="en-US" altLang="ja-JP" sz="1600" b="1" u="sng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b="1" dirty="0">
                <a:latin typeface="+mj-ea"/>
                <a:ea typeface="+mj-ea"/>
              </a:rPr>
              <a:t>19</a:t>
            </a:r>
            <a:r>
              <a:rPr kumimoji="1" lang="ja-JP" altLang="en-US" sz="1600" b="1" dirty="0" smtClean="0">
                <a:latin typeface="+mj-ea"/>
                <a:ea typeface="+mj-ea"/>
              </a:rPr>
              <a:t>：</a:t>
            </a:r>
            <a:r>
              <a:rPr kumimoji="1" lang="en-US" altLang="ja-JP" sz="1600" b="1" dirty="0" smtClean="0">
                <a:latin typeface="+mj-ea"/>
                <a:ea typeface="+mj-ea"/>
              </a:rPr>
              <a:t>00</a:t>
            </a:r>
            <a:r>
              <a:rPr kumimoji="1" lang="ja-JP" altLang="en-US" sz="1600" b="1" dirty="0" smtClean="0">
                <a:latin typeface="+mj-ea"/>
                <a:ea typeface="+mj-ea"/>
              </a:rPr>
              <a:t>～</a:t>
            </a:r>
            <a:r>
              <a:rPr kumimoji="1" lang="en-US" altLang="ja-JP" sz="1600" b="1" dirty="0" smtClean="0">
                <a:latin typeface="+mj-ea"/>
                <a:ea typeface="+mj-ea"/>
              </a:rPr>
              <a:t>20</a:t>
            </a:r>
            <a:r>
              <a:rPr kumimoji="1" lang="ja-JP" altLang="en-US" sz="1600" b="1" dirty="0" smtClean="0">
                <a:latin typeface="+mj-ea"/>
                <a:ea typeface="+mj-ea"/>
              </a:rPr>
              <a:t>：</a:t>
            </a:r>
            <a:r>
              <a:rPr kumimoji="1" lang="en-US" altLang="ja-JP" sz="1600" b="1" dirty="0" smtClean="0">
                <a:latin typeface="+mj-ea"/>
                <a:ea typeface="+mj-ea"/>
              </a:rPr>
              <a:t>00</a:t>
            </a:r>
          </a:p>
          <a:p>
            <a:pPr>
              <a:lnSpc>
                <a:spcPct val="150000"/>
              </a:lnSpc>
            </a:pPr>
            <a:endParaRPr lang="en-US" altLang="ja-JP" sz="16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u="sng" dirty="0" smtClean="0">
                <a:latin typeface="+mj-ea"/>
                <a:ea typeface="+mj-ea"/>
              </a:rPr>
              <a:t>開催場所</a:t>
            </a:r>
            <a:endParaRPr kumimoji="1" lang="en-US" altLang="ja-JP" sz="1600" b="1" u="sng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latin typeface="+mj-ea"/>
                <a:ea typeface="+mj-ea"/>
              </a:rPr>
              <a:t>恵</a:t>
            </a:r>
            <a:r>
              <a:rPr lang="ja-JP" altLang="en-US" sz="1600" b="1" dirty="0" smtClean="0">
                <a:latin typeface="+mj-ea"/>
                <a:ea typeface="+mj-ea"/>
              </a:rPr>
              <a:t>寿総合病院</a:t>
            </a:r>
            <a:endParaRPr lang="en-US" altLang="ja-JP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b="1" dirty="0" smtClean="0">
                <a:latin typeface="+mj-ea"/>
                <a:ea typeface="+mj-ea"/>
              </a:rPr>
              <a:t>5</a:t>
            </a:r>
            <a:r>
              <a:rPr kumimoji="1" lang="ja-JP" altLang="en-US" sz="1600" b="1" dirty="0" smtClean="0">
                <a:latin typeface="+mj-ea"/>
                <a:ea typeface="+mj-ea"/>
              </a:rPr>
              <a:t>病棟</a:t>
            </a:r>
            <a:r>
              <a:rPr kumimoji="1" lang="en-US" altLang="ja-JP" sz="1600" b="1" dirty="0" smtClean="0">
                <a:latin typeface="+mj-ea"/>
                <a:ea typeface="+mj-ea"/>
              </a:rPr>
              <a:t>2</a:t>
            </a:r>
            <a:r>
              <a:rPr kumimoji="1" lang="ja-JP" altLang="en-US" sz="1600" b="1" dirty="0" smtClean="0">
                <a:latin typeface="+mj-ea"/>
                <a:ea typeface="+mj-ea"/>
              </a:rPr>
              <a:t>階講堂</a:t>
            </a:r>
            <a:endParaRPr kumimoji="1" lang="en-US" altLang="ja-JP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ja-JP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u="sng" dirty="0" smtClean="0">
                <a:latin typeface="+mj-ea"/>
                <a:ea typeface="+mj-ea"/>
              </a:rPr>
              <a:t>参加費</a:t>
            </a:r>
            <a:endParaRPr lang="en-US" altLang="ja-JP" sz="1600" b="1" u="sng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 smtClean="0">
                <a:latin typeface="+mj-ea"/>
                <a:ea typeface="+mj-ea"/>
              </a:rPr>
              <a:t>無料</a:t>
            </a:r>
            <a:endParaRPr lang="en-US" altLang="ja-JP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ja-JP" sz="16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u="sng" dirty="0" smtClean="0">
                <a:latin typeface="+mj-ea"/>
                <a:ea typeface="+mj-ea"/>
              </a:rPr>
              <a:t>対象者</a:t>
            </a:r>
            <a:endParaRPr lang="en-US" altLang="ja-JP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 smtClean="0">
                <a:latin typeface="+mj-ea"/>
                <a:ea typeface="+mj-ea"/>
              </a:rPr>
              <a:t>医療・介護に</a:t>
            </a:r>
            <a:endParaRPr lang="en-US" altLang="ja-JP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 smtClean="0">
                <a:latin typeface="+mj-ea"/>
                <a:ea typeface="+mj-ea"/>
              </a:rPr>
              <a:t>携わっている方</a:t>
            </a:r>
            <a:endParaRPr lang="en-US" altLang="ja-JP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ja-JP" sz="16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u="sng" dirty="0" smtClean="0">
                <a:latin typeface="+mj-ea"/>
                <a:ea typeface="+mj-ea"/>
              </a:rPr>
              <a:t>主催</a:t>
            </a:r>
            <a:endParaRPr lang="en-US" altLang="ja-JP" sz="1600" b="1" u="sng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 smtClean="0">
                <a:latin typeface="+mj-ea"/>
                <a:ea typeface="+mj-ea"/>
              </a:rPr>
              <a:t>能登</a:t>
            </a:r>
            <a:r>
              <a:rPr lang="ja-JP" altLang="en-US" sz="1600" b="1" dirty="0">
                <a:latin typeface="+mj-ea"/>
                <a:ea typeface="+mj-ea"/>
              </a:rPr>
              <a:t>脳</a:t>
            </a:r>
            <a:r>
              <a:rPr lang="ja-JP" altLang="en-US" sz="1600" b="1" dirty="0" smtClean="0">
                <a:latin typeface="+mj-ea"/>
                <a:ea typeface="+mj-ea"/>
              </a:rPr>
              <a:t>卒中地域連携協議会</a:t>
            </a:r>
            <a:endParaRPr lang="en-US" altLang="ja-JP" sz="1600" b="1" dirty="0" smtClean="0">
              <a:latin typeface="+mj-ea"/>
              <a:ea typeface="+mj-ea"/>
            </a:endParaRPr>
          </a:p>
        </p:txBody>
      </p:sp>
      <p:pic>
        <p:nvPicPr>
          <p:cNvPr id="1026" name="Picture 2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597"/>
          <a:stretch/>
        </p:blipFill>
        <p:spPr bwMode="auto">
          <a:xfrm>
            <a:off x="4665592" y="0"/>
            <a:ext cx="2220933" cy="223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-53008" y="2178466"/>
            <a:ext cx="238638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500" b="1" u="sng" dirty="0" smtClean="0">
                <a:latin typeface="+mj-ea"/>
                <a:ea typeface="+mj-ea"/>
              </a:rPr>
              <a:t>プログラム</a:t>
            </a:r>
            <a:endParaRPr lang="en-US" altLang="ja-JP" sz="1500" b="1" u="sng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endParaRPr lang="en-US" altLang="ja-JP" sz="1500" b="1" u="sng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１</a:t>
            </a:r>
            <a:r>
              <a:rPr lang="en-US" altLang="ja-JP" sz="1500" b="1" dirty="0" smtClean="0">
                <a:latin typeface="+mj-ea"/>
                <a:ea typeface="+mj-ea"/>
              </a:rPr>
              <a:t>. </a:t>
            </a:r>
            <a:r>
              <a:rPr lang="ja-JP" altLang="en-US" sz="1500" b="1" dirty="0" smtClean="0">
                <a:latin typeface="+mj-ea"/>
                <a:ea typeface="+mj-ea"/>
              </a:rPr>
              <a:t>講演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在宅</a:t>
            </a:r>
            <a:r>
              <a:rPr lang="ja-JP" altLang="en-US" sz="1500" b="1" dirty="0">
                <a:latin typeface="+mj-ea"/>
                <a:ea typeface="+mj-ea"/>
              </a:rPr>
              <a:t>での食支援に</a:t>
            </a:r>
            <a:r>
              <a:rPr lang="ja-JP" altLang="en-US" sz="1500" b="1" dirty="0" smtClean="0">
                <a:latin typeface="+mj-ea"/>
                <a:ea typeface="+mj-ea"/>
              </a:rPr>
              <a:t>ついて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長谷剛志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公立能登総合病院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歯科口腔</a:t>
            </a:r>
            <a:r>
              <a:rPr lang="ja-JP" altLang="en-US" sz="1500" b="1" dirty="0">
                <a:latin typeface="+mj-ea"/>
                <a:ea typeface="+mj-ea"/>
              </a:rPr>
              <a:t>外科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２</a:t>
            </a:r>
            <a:r>
              <a:rPr lang="en-US" altLang="ja-JP" sz="1500" b="1" dirty="0" smtClean="0">
                <a:latin typeface="+mj-ea"/>
                <a:ea typeface="+mj-ea"/>
              </a:rPr>
              <a:t>. </a:t>
            </a:r>
            <a:r>
              <a:rPr lang="ja-JP" altLang="en-US" sz="1500" b="1" dirty="0" smtClean="0">
                <a:latin typeface="+mj-ea"/>
                <a:ea typeface="+mj-ea"/>
              </a:rPr>
              <a:t>講演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摂食・嚥下に影響する薬剤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川北</a:t>
            </a:r>
            <a:r>
              <a:rPr lang="ja-JP" altLang="en-US" sz="1500" b="1" dirty="0">
                <a:latin typeface="+mj-ea"/>
                <a:ea typeface="+mj-ea"/>
              </a:rPr>
              <a:t>慎</a:t>
            </a:r>
            <a:r>
              <a:rPr lang="ja-JP" altLang="en-US" sz="1500" b="1" dirty="0" smtClean="0">
                <a:latin typeface="+mj-ea"/>
                <a:ea typeface="+mj-ea"/>
              </a:rPr>
              <a:t>一郎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>
                <a:latin typeface="+mj-ea"/>
                <a:ea typeface="+mj-ea"/>
              </a:rPr>
              <a:t>恵</a:t>
            </a:r>
            <a:r>
              <a:rPr lang="ja-JP" altLang="en-US" sz="1500" b="1" dirty="0" smtClean="0">
                <a:latin typeface="+mj-ea"/>
                <a:ea typeface="+mj-ea"/>
              </a:rPr>
              <a:t>寿総合病院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リハビリテーション</a:t>
            </a:r>
            <a:r>
              <a:rPr lang="ja-JP" altLang="en-US" sz="1500" b="1" dirty="0">
                <a:latin typeface="+mj-ea"/>
                <a:ea typeface="+mj-ea"/>
              </a:rPr>
              <a:t>科</a:t>
            </a: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endParaRPr lang="en-US" altLang="ja-JP" sz="1500" b="1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３</a:t>
            </a:r>
            <a:r>
              <a:rPr lang="en-US" altLang="ja-JP" sz="1500" b="1" dirty="0" smtClean="0">
                <a:latin typeface="+mj-ea"/>
                <a:ea typeface="+mj-ea"/>
              </a:rPr>
              <a:t>. </a:t>
            </a:r>
            <a:r>
              <a:rPr lang="ja-JP" altLang="en-US" sz="1500" b="1" dirty="0" smtClean="0">
                <a:latin typeface="+mj-ea"/>
                <a:ea typeface="+mj-ea"/>
              </a:rPr>
              <a:t>お悩み相談</a:t>
            </a:r>
            <a:r>
              <a:rPr lang="en-US" altLang="ja-JP" sz="1500" b="1" dirty="0" smtClean="0">
                <a:latin typeface="+mj-ea"/>
                <a:ea typeface="+mj-ea"/>
              </a:rPr>
              <a:t>Q</a:t>
            </a:r>
            <a:r>
              <a:rPr lang="ja-JP" altLang="en-US" sz="1500" b="1" dirty="0" smtClean="0">
                <a:latin typeface="+mj-ea"/>
                <a:ea typeface="+mj-ea"/>
              </a:rPr>
              <a:t>＆</a:t>
            </a:r>
            <a:r>
              <a:rPr lang="en-US" altLang="ja-JP" sz="1500" b="1" dirty="0" smtClean="0">
                <a:latin typeface="+mj-ea"/>
                <a:ea typeface="+mj-ea"/>
              </a:rPr>
              <a:t>A</a:t>
            </a:r>
          </a:p>
          <a:p>
            <a:pPr>
              <a:lnSpc>
                <a:spcPct val="200000"/>
              </a:lnSpc>
            </a:pPr>
            <a:r>
              <a:rPr lang="ja-JP" altLang="en-US" sz="1500" b="1" dirty="0" smtClean="0">
                <a:latin typeface="+mj-ea"/>
                <a:ea typeface="+mj-ea"/>
              </a:rPr>
              <a:t>回答は世話人が</a:t>
            </a:r>
            <a:r>
              <a:rPr lang="ja-JP" altLang="en-US" sz="1500" b="1" dirty="0">
                <a:latin typeface="+mj-ea"/>
                <a:ea typeface="+mj-ea"/>
              </a:rPr>
              <a:t>致</a:t>
            </a:r>
            <a:r>
              <a:rPr lang="ja-JP" altLang="en-US" sz="1500" b="1" dirty="0" smtClean="0">
                <a:latin typeface="+mj-ea"/>
                <a:ea typeface="+mj-ea"/>
              </a:rPr>
              <a:t>します</a:t>
            </a:r>
            <a:endParaRPr lang="en-US" altLang="ja-JP" sz="1500" b="1" dirty="0" smtClean="0">
              <a:latin typeface="+mj-ea"/>
              <a:ea typeface="+mj-ea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2216972" y="0"/>
            <a:ext cx="2466324" cy="9906000"/>
            <a:chOff x="2246969" y="0"/>
            <a:chExt cx="2712957" cy="9906000"/>
          </a:xfrm>
        </p:grpSpPr>
        <p:sp>
          <p:nvSpPr>
            <p:cNvPr id="17" name="正方形/長方形 16"/>
            <p:cNvSpPr/>
            <p:nvPr/>
          </p:nvSpPr>
          <p:spPr>
            <a:xfrm>
              <a:off x="2260924" y="0"/>
              <a:ext cx="2699002" cy="9906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C00000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246969" y="3239589"/>
              <a:ext cx="2640723" cy="413129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4800" dirty="0" smtClean="0">
                  <a:solidFill>
                    <a:schemeClr val="bg1"/>
                  </a:solidFill>
                  <a:latin typeface="+mj-ea"/>
                  <a:ea typeface="+mj-ea"/>
                </a:rPr>
                <a:t>第一回</a:t>
              </a:r>
              <a:endParaRPr kumimoji="1" lang="en-US" altLang="ja-JP" sz="4800" dirty="0" smtClean="0">
                <a:solidFill>
                  <a:schemeClr val="bg1"/>
                </a:solidFill>
                <a:latin typeface="+mj-ea"/>
                <a:ea typeface="+mj-ea"/>
              </a:endParaRPr>
            </a:p>
            <a:p>
              <a:r>
                <a:rPr kumimoji="1" lang="ja-JP" altLang="en-US" sz="4800" dirty="0" smtClean="0">
                  <a:solidFill>
                    <a:schemeClr val="bg1"/>
                  </a:solidFill>
                  <a:latin typeface="+mj-ea"/>
                  <a:ea typeface="+mj-ea"/>
                </a:rPr>
                <a:t>能登摂食嚥下</a:t>
              </a:r>
              <a:endParaRPr kumimoji="1" lang="en-US" altLang="ja-JP" sz="4800" dirty="0" smtClean="0">
                <a:solidFill>
                  <a:schemeClr val="bg1"/>
                </a:solidFill>
                <a:latin typeface="+mj-ea"/>
                <a:ea typeface="+mj-ea"/>
              </a:endParaRPr>
            </a:p>
            <a:p>
              <a:r>
                <a:rPr kumimoji="1" lang="ja-JP" altLang="en-US" sz="4800" dirty="0" smtClean="0">
                  <a:solidFill>
                    <a:schemeClr val="bg1"/>
                  </a:solidFill>
                  <a:latin typeface="+mj-ea"/>
                  <a:ea typeface="+mj-ea"/>
                </a:rPr>
                <a:t>栄養研究会</a:t>
              </a:r>
              <a:endParaRPr kumimoji="1" lang="en-US" altLang="ja-JP" sz="4800" dirty="0" smtClean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2456664" y="7571800"/>
              <a:ext cx="2304893" cy="21789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solidFill>
                    <a:srgbClr val="C00000"/>
                  </a:solidFill>
                  <a:latin typeface="+mn-ea"/>
                </a:rPr>
                <a:t>開催日</a:t>
              </a:r>
              <a:endParaRPr kumimoji="1" lang="en-US" altLang="ja-JP" sz="2400" b="1" dirty="0" smtClean="0">
                <a:solidFill>
                  <a:srgbClr val="C00000"/>
                </a:solidFill>
                <a:latin typeface="+mn-ea"/>
              </a:endParaRPr>
            </a:p>
            <a:p>
              <a:pPr algn="ctr"/>
              <a:r>
                <a:rPr lang="en-US" altLang="ja-JP" sz="5400" baseline="30000" dirty="0" smtClean="0">
                  <a:solidFill>
                    <a:srgbClr val="C00000"/>
                  </a:solidFill>
                  <a:latin typeface="+mn-ea"/>
                </a:rPr>
                <a:t>7/</a:t>
              </a:r>
              <a:r>
                <a:rPr lang="en-US" altLang="ja-JP" sz="6000" b="1" dirty="0" smtClean="0">
                  <a:solidFill>
                    <a:srgbClr val="C00000"/>
                  </a:solidFill>
                  <a:latin typeface="+mn-ea"/>
                </a:rPr>
                <a:t>29</a:t>
              </a:r>
            </a:p>
            <a:p>
              <a:pPr algn="ctr"/>
              <a:r>
                <a:rPr kumimoji="1" lang="en-US" altLang="ja-JP" sz="2400" dirty="0" smtClean="0">
                  <a:solidFill>
                    <a:srgbClr val="C00000"/>
                  </a:solidFill>
                  <a:latin typeface="+mn-ea"/>
                </a:rPr>
                <a:t>【</a:t>
              </a:r>
              <a:r>
                <a:rPr kumimoji="1" lang="ja-JP" altLang="en-US" sz="2400" dirty="0" smtClean="0">
                  <a:solidFill>
                    <a:srgbClr val="C00000"/>
                  </a:solidFill>
                  <a:latin typeface="+mn-ea"/>
                </a:rPr>
                <a:t>水曜日</a:t>
              </a:r>
              <a:r>
                <a:rPr kumimoji="1" lang="en-US" altLang="ja-JP" sz="2400" dirty="0" smtClean="0">
                  <a:solidFill>
                    <a:srgbClr val="C00000"/>
                  </a:solidFill>
                  <a:latin typeface="+mn-ea"/>
                </a:rPr>
                <a:t>】</a:t>
              </a:r>
              <a:endParaRPr kumimoji="1" lang="ja-JP" altLang="en-US" sz="2400" dirty="0">
                <a:solidFill>
                  <a:srgbClr val="C00000"/>
                </a:solidFill>
                <a:latin typeface="+mn-ea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656793" y="198923"/>
              <a:ext cx="1878976" cy="308956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2200" b="1" dirty="0" smtClean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日頃悩んでいる嚥下や</a:t>
              </a:r>
              <a:endParaRPr kumimoji="1" lang="en-US" altLang="ja-JP" sz="22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2200" b="1" dirty="0" smtClean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食事のことを</a:t>
              </a:r>
              <a:r>
                <a:rPr lang="ja-JP" altLang="en-US" sz="2200" b="1" dirty="0" smtClean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、</a:t>
              </a:r>
              <a:r>
                <a:rPr kumimoji="1" lang="ja-JP" altLang="en-US" sz="2200" b="1" dirty="0" smtClean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一緒に</a:t>
              </a:r>
              <a:endParaRPr kumimoji="1" lang="en-US" altLang="ja-JP" sz="22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2200" b="1" dirty="0" smtClean="0">
                  <a:solidFill>
                    <a:schemeClr val="bg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考えてみませんか？</a:t>
              </a:r>
              <a:endParaRPr kumimoji="1" lang="ja-JP" altLang="en-US" sz="22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109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93638"/>
            <a:ext cx="6878941" cy="10333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2400" dirty="0" smtClean="0">
                <a:latin typeface="+mn-ea"/>
                <a:ea typeface="+mn-ea"/>
              </a:rPr>
              <a:t>第一回能登</a:t>
            </a:r>
            <a:r>
              <a:rPr lang="ja-JP" altLang="en-US" sz="2400" dirty="0">
                <a:latin typeface="+mn-ea"/>
                <a:ea typeface="+mn-ea"/>
              </a:rPr>
              <a:t>摂食</a:t>
            </a:r>
            <a:r>
              <a:rPr lang="ja-JP" altLang="en-US" sz="2400" dirty="0" smtClean="0">
                <a:latin typeface="+mn-ea"/>
                <a:ea typeface="+mn-ea"/>
              </a:rPr>
              <a:t>嚥下栄養研究会</a:t>
            </a:r>
            <a:r>
              <a:rPr lang="en-US" altLang="ja-JP" sz="2400" dirty="0" smtClean="0">
                <a:latin typeface="+mn-ea"/>
                <a:ea typeface="+mn-ea"/>
              </a:rPr>
              <a:t/>
            </a:r>
            <a:br>
              <a:rPr lang="en-US" altLang="ja-JP" sz="2400" dirty="0" smtClean="0">
                <a:latin typeface="+mn-ea"/>
                <a:ea typeface="+mn-ea"/>
              </a:rPr>
            </a:br>
            <a:r>
              <a:rPr lang="ja-JP" altLang="en-US" sz="2400" dirty="0" smtClean="0">
                <a:latin typeface="+mn-ea"/>
                <a:ea typeface="+mn-ea"/>
              </a:rPr>
              <a:t>参加申し込み用紙　</a:t>
            </a:r>
            <a:endParaRPr kumimoji="1" lang="ja-JP" altLang="en-US" sz="2400" u="sng" dirty="0">
              <a:latin typeface="+mn-ea"/>
              <a:ea typeface="+mn-ea"/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845319"/>
              </p:ext>
            </p:extLst>
          </p:nvPr>
        </p:nvGraphicFramePr>
        <p:xfrm>
          <a:off x="222071" y="3097157"/>
          <a:ext cx="6492239" cy="2552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8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96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96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30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5453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No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氏名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所属施設名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職種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5453">
                <a:tc>
                  <a:txBody>
                    <a:bodyPr/>
                    <a:lstStyle/>
                    <a:p>
                      <a:r>
                        <a:rPr lang="en-US" altLang="ja-JP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ja-JP" altLang="en-US" sz="18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5453">
                <a:tc>
                  <a:txBody>
                    <a:bodyPr/>
                    <a:lstStyle/>
                    <a:p>
                      <a:r>
                        <a:rPr lang="ja-JP" altLang="en-US" sz="1800" dirty="0" smtClean="0">
                          <a:latin typeface="+mn-ea"/>
                          <a:ea typeface="+mn-ea"/>
                        </a:rPr>
                        <a:t>２</a:t>
                      </a:r>
                      <a:endParaRPr lang="ja-JP" altLang="en-US" sz="18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5453">
                <a:tc>
                  <a:txBody>
                    <a:bodyPr/>
                    <a:lstStyle/>
                    <a:p>
                      <a:r>
                        <a:rPr lang="ja-JP" altLang="en-US" sz="1800" dirty="0" smtClean="0">
                          <a:latin typeface="+mn-ea"/>
                          <a:ea typeface="+mn-ea"/>
                        </a:rPr>
                        <a:t>３</a:t>
                      </a:r>
                      <a:endParaRPr lang="ja-JP" altLang="en-US" sz="18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5453">
                <a:tc>
                  <a:txBody>
                    <a:bodyPr/>
                    <a:lstStyle/>
                    <a:p>
                      <a:r>
                        <a:rPr lang="ja-JP" altLang="en-US" sz="1800" dirty="0" smtClean="0">
                          <a:latin typeface="+mn-ea"/>
                          <a:ea typeface="+mn-ea"/>
                        </a:rPr>
                        <a:t>４</a:t>
                      </a:r>
                      <a:endParaRPr lang="ja-JP" altLang="en-US" sz="18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5453">
                <a:tc>
                  <a:txBody>
                    <a:bodyPr/>
                    <a:lstStyle/>
                    <a:p>
                      <a:r>
                        <a:rPr lang="ja-JP" altLang="en-US" sz="1800" dirty="0" smtClean="0">
                          <a:latin typeface="+mn-ea"/>
                          <a:ea typeface="+mn-ea"/>
                        </a:rPr>
                        <a:t>５</a:t>
                      </a:r>
                      <a:endParaRPr lang="ja-JP" altLang="en-US" sz="18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84328"/>
              </p:ext>
            </p:extLst>
          </p:nvPr>
        </p:nvGraphicFramePr>
        <p:xfrm>
          <a:off x="226987" y="5781367"/>
          <a:ext cx="6480000" cy="3053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10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相談内容　</a:t>
                      </a:r>
                      <a:endParaRPr kumimoji="1" lang="en-US" altLang="ja-JP" sz="1800" u="sng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当日は、参加者のお悩みに答える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Q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＆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の時間を設けています。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日頃、嚥下や食事に関して悩んでいることを教えて下さい。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27945">
                <a:tc>
                  <a:txBody>
                    <a:bodyPr/>
                    <a:lstStyle/>
                    <a:p>
                      <a:endParaRPr lang="en-US" altLang="ja-JP" dirty="0" smtClean="0"/>
                    </a:p>
                    <a:p>
                      <a:endParaRPr lang="en-US" altLang="ja-JP" dirty="0" smtClean="0"/>
                    </a:p>
                    <a:p>
                      <a:endParaRPr lang="en-US" altLang="ja-JP" dirty="0" smtClean="0"/>
                    </a:p>
                    <a:p>
                      <a:endParaRPr lang="en-US" altLang="ja-JP" dirty="0" smtClean="0"/>
                    </a:p>
                    <a:p>
                      <a:endParaRPr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499197" y="8905540"/>
            <a:ext cx="2477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+mn-ea"/>
              </a:rPr>
              <a:t>お問い合わせ</a:t>
            </a:r>
            <a:r>
              <a:rPr lang="ja-JP" altLang="en-US" dirty="0">
                <a:latin typeface="+mn-ea"/>
              </a:rPr>
              <a:t>先</a:t>
            </a:r>
            <a:endParaRPr kumimoji="1"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能登</a:t>
            </a:r>
            <a:r>
              <a:rPr lang="ja-JP" altLang="en-US" dirty="0">
                <a:latin typeface="+mn-ea"/>
              </a:rPr>
              <a:t>脳</a:t>
            </a:r>
            <a:r>
              <a:rPr lang="ja-JP" altLang="en-US" dirty="0" smtClean="0">
                <a:latin typeface="+mn-ea"/>
              </a:rPr>
              <a:t>卒中地域連携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協議会管理局</a:t>
            </a:r>
            <a:r>
              <a:rPr lang="ja-JP" altLang="en-US" dirty="0">
                <a:latin typeface="+mn-ea"/>
              </a:rPr>
              <a:t>　</a:t>
            </a:r>
            <a:r>
              <a:rPr kumimoji="1" lang="ja-JP" altLang="en-US" dirty="0" smtClean="0">
                <a:latin typeface="+mn-ea"/>
              </a:rPr>
              <a:t>細谷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20064" y="8905540"/>
            <a:ext cx="34757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+mn-ea"/>
              </a:rPr>
              <a:t>〒</a:t>
            </a:r>
            <a:r>
              <a:rPr lang="en-US" altLang="ja-JP" dirty="0" smtClean="0">
                <a:latin typeface="+mn-ea"/>
              </a:rPr>
              <a:t>926-8605</a:t>
            </a:r>
          </a:p>
          <a:p>
            <a:r>
              <a:rPr kumimoji="1" lang="ja-JP" altLang="en-US" dirty="0" smtClean="0">
                <a:latin typeface="+mn-ea"/>
              </a:rPr>
              <a:t>石川県七尾市富岡町</a:t>
            </a:r>
            <a:r>
              <a:rPr kumimoji="1" lang="en-US" altLang="ja-JP" dirty="0" smtClean="0">
                <a:latin typeface="+mn-ea"/>
              </a:rPr>
              <a:t>94</a:t>
            </a:r>
            <a:r>
              <a:rPr kumimoji="1" lang="ja-JP" altLang="en-US" dirty="0" smtClean="0">
                <a:latin typeface="+mn-ea"/>
              </a:rPr>
              <a:t>番地</a:t>
            </a:r>
            <a:endParaRPr kumimoji="1" lang="en-US" altLang="ja-JP" dirty="0" smtClean="0">
              <a:latin typeface="+mn-ea"/>
            </a:endParaRPr>
          </a:p>
          <a:p>
            <a:r>
              <a:rPr lang="en-US" altLang="ja-JP" dirty="0" smtClean="0">
                <a:latin typeface="+mn-ea"/>
              </a:rPr>
              <a:t>TEL</a:t>
            </a:r>
            <a:r>
              <a:rPr lang="ja-JP" altLang="en-US" dirty="0" smtClean="0">
                <a:latin typeface="+mn-ea"/>
              </a:rPr>
              <a:t>：</a:t>
            </a:r>
            <a:r>
              <a:rPr lang="en-US" altLang="ja-JP" dirty="0" smtClean="0">
                <a:latin typeface="+mn-ea"/>
              </a:rPr>
              <a:t>0767-52-3211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6878941" cy="128311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600" dirty="0" smtClean="0"/>
              <a:t>当日は新型コロナウイルス感染予防の為</a:t>
            </a:r>
            <a:r>
              <a:rPr lang="ja-JP" altLang="en-US" sz="1600" dirty="0"/>
              <a:t>、</a:t>
            </a:r>
            <a:r>
              <a:rPr lang="ja-JP" altLang="en-US" sz="1600" dirty="0" smtClean="0"/>
              <a:t>「１００人</a:t>
            </a:r>
            <a:r>
              <a:rPr lang="ja-JP" altLang="en-US" sz="1600" dirty="0"/>
              <a:t>以下、かつ収容定員</a:t>
            </a:r>
            <a:r>
              <a:rPr lang="ja-JP" altLang="en-US" sz="1600" dirty="0" smtClean="0"/>
              <a:t>の半分</a:t>
            </a:r>
            <a:r>
              <a:rPr lang="ja-JP" altLang="en-US" sz="1600" dirty="0"/>
              <a:t>以下の参加人数」で</a:t>
            </a:r>
            <a:r>
              <a:rPr lang="ja-JP" altLang="en-US" sz="1600" dirty="0" smtClean="0"/>
              <a:t>行います。参加は、お悩み相談で</a:t>
            </a:r>
            <a:r>
              <a:rPr kumimoji="1" lang="ja-JP" altLang="en-US" sz="1600" dirty="0" smtClean="0"/>
              <a:t>質問をして頂いた方を優先させて頂きます。ご理解のほど何卒よろしくお願い致します。</a:t>
            </a:r>
            <a:endParaRPr kumimoji="1" lang="ja-JP" altLang="en-US" sz="16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0" y="2123770"/>
            <a:ext cx="6878941" cy="9193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ja-JP" sz="2400" b="1" u="sng" dirty="0" smtClean="0">
                <a:latin typeface="+mn-ea"/>
                <a:ea typeface="+mn-ea"/>
              </a:rPr>
              <a:t>FAX</a:t>
            </a:r>
            <a:r>
              <a:rPr lang="ja-JP" altLang="en-US" sz="2400" b="1" u="sng" dirty="0" smtClean="0">
                <a:latin typeface="+mn-ea"/>
                <a:ea typeface="+mn-ea"/>
              </a:rPr>
              <a:t>でお申し込み下さい　</a:t>
            </a:r>
            <a:r>
              <a:rPr lang="en-US" altLang="ja-JP" sz="2400" b="1" u="sng" dirty="0" smtClean="0">
                <a:latin typeface="+mn-ea"/>
                <a:ea typeface="+mn-ea"/>
              </a:rPr>
              <a:t>0767-52-3218</a:t>
            </a:r>
            <a:r>
              <a:rPr lang="ja-JP" altLang="en-US" sz="2400" b="1" u="sng" dirty="0" smtClean="0">
                <a:latin typeface="+mn-ea"/>
                <a:ea typeface="+mn-ea"/>
              </a:rPr>
              <a:t>　　</a:t>
            </a:r>
            <a:r>
              <a:rPr lang="en-US" altLang="ja-JP" sz="2400" b="1" u="sng" dirty="0" smtClean="0">
                <a:latin typeface="+mn-ea"/>
                <a:ea typeface="+mn-ea"/>
              </a:rPr>
              <a:t/>
            </a:r>
            <a:br>
              <a:rPr lang="en-US" altLang="ja-JP" sz="2400" b="1" u="sng" dirty="0" smtClean="0">
                <a:latin typeface="+mn-ea"/>
                <a:ea typeface="+mn-ea"/>
              </a:rPr>
            </a:br>
            <a:r>
              <a:rPr lang="ja-JP" altLang="en-US" sz="2400" b="1" u="sng" dirty="0" smtClean="0">
                <a:latin typeface="+mn-ea"/>
                <a:ea typeface="+mn-ea"/>
              </a:rPr>
              <a:t>〆切は</a:t>
            </a:r>
            <a:r>
              <a:rPr lang="en-US" altLang="ja-JP" sz="2400" b="1" u="sng" dirty="0" smtClean="0">
                <a:latin typeface="+mn-ea"/>
                <a:ea typeface="+mn-ea"/>
              </a:rPr>
              <a:t>7/20</a:t>
            </a:r>
            <a:r>
              <a:rPr lang="ja-JP" altLang="en-US" sz="2400" b="1" u="sng" dirty="0" smtClean="0">
                <a:latin typeface="+mn-ea"/>
                <a:ea typeface="+mn-ea"/>
              </a:rPr>
              <a:t>です</a:t>
            </a:r>
            <a:endParaRPr lang="ja-JP" altLang="en-US" sz="2400" b="1" u="sng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7870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</TotalTime>
  <Words>207</Words>
  <Application>Microsoft Office PowerPoint</Application>
  <PresentationFormat>A4 210 x 297 mm</PresentationFormat>
  <Paragraphs>65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Arial</vt:lpstr>
      <vt:lpstr>Calibri</vt:lpstr>
      <vt:lpstr>Calibri Light</vt:lpstr>
      <vt:lpstr>Office テーマ</vt:lpstr>
      <vt:lpstr>PowerPoint プレゼンテーション</vt:lpstr>
      <vt:lpstr>第一回能登摂食嚥下栄養研究会 参加申し込み用紙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kokura yoji</dc:creator>
  <cp:lastModifiedBy>ssiuser</cp:lastModifiedBy>
  <cp:revision>31</cp:revision>
  <cp:lastPrinted>2020-03-18T04:57:58Z</cp:lastPrinted>
  <dcterms:created xsi:type="dcterms:W3CDTF">2020-03-17T12:07:29Z</dcterms:created>
  <dcterms:modified xsi:type="dcterms:W3CDTF">2020-06-15T08:50:29Z</dcterms:modified>
</cp:coreProperties>
</file>